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97" r:id="rId2"/>
    <p:sldId id="452" r:id="rId3"/>
    <p:sldId id="453" r:id="rId4"/>
    <p:sldId id="454" r:id="rId5"/>
    <p:sldId id="455" r:id="rId6"/>
    <p:sldId id="544" r:id="rId7"/>
    <p:sldId id="456" r:id="rId8"/>
    <p:sldId id="457" r:id="rId9"/>
    <p:sldId id="833" r:id="rId10"/>
    <p:sldId id="545" r:id="rId11"/>
    <p:sldId id="546" r:id="rId12"/>
    <p:sldId id="536" r:id="rId13"/>
    <p:sldId id="537" r:id="rId14"/>
    <p:sldId id="459" r:id="rId15"/>
    <p:sldId id="538" r:id="rId16"/>
    <p:sldId id="539" r:id="rId17"/>
    <p:sldId id="540" r:id="rId18"/>
    <p:sldId id="541" r:id="rId19"/>
    <p:sldId id="542" r:id="rId20"/>
    <p:sldId id="363" r:id="rId21"/>
    <p:sldId id="464" r:id="rId22"/>
    <p:sldId id="463" r:id="rId23"/>
    <p:sldId id="465" r:id="rId24"/>
    <p:sldId id="466" r:id="rId25"/>
    <p:sldId id="468" r:id="rId26"/>
    <p:sldId id="472" r:id="rId27"/>
    <p:sldId id="473" r:id="rId28"/>
    <p:sldId id="477" r:id="rId29"/>
    <p:sldId id="547" r:id="rId30"/>
    <p:sldId id="376" r:id="rId31"/>
    <p:sldId id="479" r:id="rId32"/>
    <p:sldId id="480" r:id="rId33"/>
    <p:sldId id="481" r:id="rId34"/>
    <p:sldId id="548" r:id="rId35"/>
    <p:sldId id="483" r:id="rId36"/>
    <p:sldId id="491" r:id="rId37"/>
    <p:sldId id="484" r:id="rId38"/>
    <p:sldId id="518" r:id="rId39"/>
    <p:sldId id="519" r:id="rId40"/>
    <p:sldId id="520" r:id="rId41"/>
    <p:sldId id="393" r:id="rId42"/>
    <p:sldId id="526" r:id="rId43"/>
    <p:sldId id="527" r:id="rId44"/>
    <p:sldId id="528" r:id="rId45"/>
    <p:sldId id="543" r:id="rId46"/>
    <p:sldId id="498" r:id="rId47"/>
    <p:sldId id="500" r:id="rId48"/>
    <p:sldId id="515" r:id="rId49"/>
    <p:sldId id="832" r:id="rId50"/>
    <p:sldId id="820" r:id="rId51"/>
    <p:sldId id="512" r:id="rId52"/>
    <p:sldId id="513" r:id="rId53"/>
    <p:sldId id="514" r:id="rId54"/>
    <p:sldId id="517" r:id="rId55"/>
    <p:sldId id="509" r:id="rId56"/>
    <p:sldId id="521" r:id="rId5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8" autoAdjust="0"/>
    <p:restoredTop sz="94660"/>
  </p:normalViewPr>
  <p:slideViewPr>
    <p:cSldViewPr snapToGrid="0">
      <p:cViewPr varScale="1">
        <p:scale>
          <a:sx n="157" d="100"/>
          <a:sy n="157" d="100"/>
        </p:scale>
        <p:origin x="1256"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3/26/23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3/26/23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3/26/23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3/26/23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3/26/23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3/26/23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3/26/23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3/26/23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3/26/23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3/26/23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3/26/23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3/26/23</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Vector/Pattern/DNN –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The model uses the word embeddings, recurrent neural networks and language transformers to recognize words and phrase concepts that are then used for text generation.</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8" y="2432217"/>
            <a:ext cx="4528002" cy="3034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8B904-3167-0494-9A5A-EC83182775B3}"/>
              </a:ext>
            </a:extLst>
          </p:cNvPr>
          <p:cNvSpPr txBox="1"/>
          <p:nvPr/>
        </p:nvSpPr>
        <p:spPr>
          <a:xfrm>
            <a:off x="4572000" y="1920230"/>
            <a:ext cx="4409928" cy="923330"/>
          </a:xfrm>
          <a:prstGeom prst="rect">
            <a:avLst/>
          </a:prstGeom>
          <a:noFill/>
        </p:spPr>
        <p:txBody>
          <a:bodyPr wrap="square" rtlCol="0">
            <a:spAutoFit/>
          </a:bodyPr>
          <a:lstStyle/>
          <a:p>
            <a:r>
              <a:rPr lang="en-US" b="1" dirty="0"/>
              <a:t>User: </a:t>
            </a:r>
            <a:r>
              <a:rPr lang="en-US" dirty="0"/>
              <a:t>Tell me about the oil industry.</a:t>
            </a:r>
          </a:p>
          <a:p>
            <a:r>
              <a:rPr lang="en-US" b="1" dirty="0"/>
              <a:t>Word Embedding: </a:t>
            </a:r>
            <a:r>
              <a:rPr lang="en-US" dirty="0"/>
              <a:t>inquiry, personalization, oil, industry, business…</a:t>
            </a:r>
          </a:p>
        </p:txBody>
      </p:sp>
      <p:sp>
        <p:nvSpPr>
          <p:cNvPr id="8" name="TextBox 7">
            <a:extLst>
              <a:ext uri="{FF2B5EF4-FFF2-40B4-BE49-F238E27FC236}">
                <a16:creationId xmlns:a16="http://schemas.microsoft.com/office/drawing/2014/main" id="{F9ABC86B-209E-5C9D-2392-5DA9535F9CE7}"/>
              </a:ext>
            </a:extLst>
          </p:cNvPr>
          <p:cNvSpPr txBox="1"/>
          <p:nvPr/>
        </p:nvSpPr>
        <p:spPr>
          <a:xfrm>
            <a:off x="4572000" y="2843560"/>
            <a:ext cx="4409928" cy="2554545"/>
          </a:xfrm>
          <a:prstGeom prst="rect">
            <a:avLst/>
          </a:prstGeom>
          <a:noFill/>
        </p:spPr>
        <p:txBody>
          <a:bodyPr wrap="square">
            <a:spAutoFit/>
          </a:bodyPr>
          <a:lstStyle/>
          <a:p>
            <a:r>
              <a:rPr lang="en-US" sz="1600" b="1" dirty="0"/>
              <a:t>Response Construction:</a:t>
            </a:r>
          </a:p>
          <a:p>
            <a:r>
              <a:rPr lang="en-US" sz="1600" dirty="0"/>
              <a:t>+”sure”, [pattern to respond to inquiry]</a:t>
            </a:r>
          </a:p>
          <a:p>
            <a:r>
              <a:rPr lang="en-US" sz="1600" dirty="0"/>
              <a:t>+Add vector “sure” and generate next phrase: “here are some industry topics for you” [pattern to respond to inquiry, sure &amp; personalization]</a:t>
            </a:r>
          </a:p>
          <a:p>
            <a:r>
              <a:rPr lang="en-US" sz="1600" dirty="0"/>
              <a:t>+Add vector “industry topics” and generate next phrase “The Gulf states…”</a:t>
            </a:r>
          </a:p>
          <a:p>
            <a:r>
              <a:rPr lang="en-US" sz="1600" dirty="0"/>
              <a:t>+Add Gulf states vector “produce petroleum”</a:t>
            </a:r>
          </a:p>
          <a:p>
            <a:r>
              <a:rPr lang="en-US" sz="1600" dirty="0"/>
              <a:t>+Add produce petroleum vector and generate next phrase “in barrels”.</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r>
              <a:rPr lang="en-US" sz="1600" b="1" dirty="0">
                <a:solidFill>
                  <a:schemeClr val="bg1"/>
                </a:solidFill>
              </a:rPr>
              <a:t>Response to User: Sure Here are some industry topics.  The Gulf states produce petroleum in barrels…</a:t>
            </a:r>
            <a:endParaRPr lang="en-US" sz="1600" dirty="0">
              <a:solidFill>
                <a:schemeClr val="bg1"/>
              </a:solidFill>
            </a:endParaRPr>
          </a:p>
        </p:txBody>
      </p: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 is hard!</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11486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Hipster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3/26/23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820166" y="1144825"/>
            <a:ext cx="5699012"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IN: Silicon Valley Bank $SIVB reportedly deactivated its Twitter account. https://</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t.co</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/vTkk1QK3zk</a:t>
            </a:r>
          </a:p>
        </p:txBody>
      </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sp>
        <p:nvSpPr>
          <p:cNvPr id="23" name="TextBox 22"/>
          <p:cNvSpPr txBox="1"/>
          <p:nvPr/>
        </p:nvSpPr>
        <p:spPr>
          <a:xfrm>
            <a:off x="1820166" y="4989331"/>
            <a:ext cx="5699012" cy="646331"/>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silicon valley bank  reportedly deactivated  twitter account</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5" name="Picture 4">
            <a:extLst>
              <a:ext uri="{FF2B5EF4-FFF2-40B4-BE49-F238E27FC236}">
                <a16:creationId xmlns:a16="http://schemas.microsoft.com/office/drawing/2014/main" id="{5ED6C3E6-A74B-DD6D-0E77-EED9C22C491A}"/>
              </a:ext>
            </a:extLst>
          </p:cNvPr>
          <p:cNvPicPr>
            <a:picLocks noChangeAspect="1"/>
          </p:cNvPicPr>
          <p:nvPr/>
        </p:nvPicPr>
        <p:blipFill>
          <a:blip r:embed="rId3"/>
          <a:stretch>
            <a:fillRect/>
          </a:stretch>
        </p:blipFill>
        <p:spPr>
          <a:xfrm>
            <a:off x="1531096" y="1240720"/>
            <a:ext cx="274246" cy="222963"/>
          </a:xfrm>
          <a:prstGeom prst="rect">
            <a:avLst/>
          </a:prstGeom>
        </p:spPr>
      </p:pic>
      <p:pic>
        <p:nvPicPr>
          <p:cNvPr id="11" name="Picture 10">
            <a:extLst>
              <a:ext uri="{FF2B5EF4-FFF2-40B4-BE49-F238E27FC236}">
                <a16:creationId xmlns:a16="http://schemas.microsoft.com/office/drawing/2014/main" id="{EFE77446-347C-9685-5761-295244364B61}"/>
              </a:ext>
            </a:extLst>
          </p:cNvPr>
          <p:cNvPicPr>
            <a:picLocks noChangeAspect="1"/>
          </p:cNvPicPr>
          <p:nvPr/>
        </p:nvPicPr>
        <p:blipFill>
          <a:blip r:embed="rId3"/>
          <a:stretch>
            <a:fillRect/>
          </a:stretch>
        </p:blipFill>
        <p:spPr>
          <a:xfrm>
            <a:off x="1543288" y="5097418"/>
            <a:ext cx="274246" cy="222963"/>
          </a:xfrm>
          <a:prstGeom prst="rect">
            <a:avLst/>
          </a:prstGeom>
        </p:spPr>
      </p:pic>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3/26/23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64687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Hult_Visualizing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-Analyzing-Data-with-R/main/DD1/G_Mar14/data/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head(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volatile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Preprocess the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1650035180"/>
              </p:ext>
            </p:extLst>
          </p:nvPr>
        </p:nvGraphicFramePr>
        <p:xfrm>
          <a:off x="365760" y="1604750"/>
          <a:ext cx="8149590" cy="2225040"/>
        </p:xfrm>
        <a:graphic>
          <a:graphicData uri="http://schemas.openxmlformats.org/drawingml/2006/table">
            <a:tbl>
              <a:tblPr firstRow="1" bandRow="1">
                <a:tableStyleId>{69C7853C-536D-4A76-A0AE-DD22124D55A5}</a:tableStyleId>
              </a:tblPr>
              <a:tblGrid>
                <a:gridCol w="1284555">
                  <a:extLst>
                    <a:ext uri="{9D8B030D-6E8A-4147-A177-3AD203B41FA5}">
                      <a16:colId xmlns:a16="http://schemas.microsoft.com/office/drawing/2014/main" val="20000"/>
                    </a:ext>
                  </a:extLst>
                </a:gridCol>
                <a:gridCol w="1270030">
                  <a:extLst>
                    <a:ext uri="{9D8B030D-6E8A-4147-A177-3AD203B41FA5}">
                      <a16:colId xmlns:a16="http://schemas.microsoft.com/office/drawing/2014/main" val="20001"/>
                    </a:ext>
                  </a:extLst>
                </a:gridCol>
                <a:gridCol w="1055201">
                  <a:extLst>
                    <a:ext uri="{9D8B030D-6E8A-4147-A177-3AD203B41FA5}">
                      <a16:colId xmlns:a16="http://schemas.microsoft.com/office/drawing/2014/main" val="20002"/>
                    </a:ext>
                  </a:extLst>
                </a:gridCol>
                <a:gridCol w="1182882">
                  <a:extLst>
                    <a:ext uri="{9D8B030D-6E8A-4147-A177-3AD203B41FA5}">
                      <a16:colId xmlns:a16="http://schemas.microsoft.com/office/drawing/2014/main" val="20003"/>
                    </a:ext>
                  </a:extLst>
                </a:gridCol>
                <a:gridCol w="1270030">
                  <a:extLst>
                    <a:ext uri="{9D8B030D-6E8A-4147-A177-3AD203B41FA5}">
                      <a16:colId xmlns:a16="http://schemas.microsoft.com/office/drawing/2014/main" val="20004"/>
                    </a:ext>
                  </a:extLst>
                </a:gridCol>
                <a:gridCol w="659997">
                  <a:extLst>
                    <a:ext uri="{9D8B030D-6E8A-4147-A177-3AD203B41FA5}">
                      <a16:colId xmlns:a16="http://schemas.microsoft.com/office/drawing/2014/main" val="20005"/>
                    </a:ext>
                  </a:extLst>
                </a:gridCol>
                <a:gridCol w="1426895">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814959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9" grpId="0" animBg="1"/>
      <p:bldP spid="20"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826614532"/>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2" name="TextBox 1">
            <a:extLst>
              <a:ext uri="{FF2B5EF4-FFF2-40B4-BE49-F238E27FC236}">
                <a16:creationId xmlns:a16="http://schemas.microsoft.com/office/drawing/2014/main" id="{1F8C5936-75A7-92E7-D9A5-4379F09EAAD4}"/>
              </a:ext>
            </a:extLst>
          </p:cNvPr>
          <p:cNvSpPr txBox="1"/>
          <p:nvPr/>
        </p:nvSpPr>
        <p:spPr>
          <a:xfrm rot="20099134">
            <a:off x="715271" y="3035807"/>
            <a:ext cx="7713458" cy="369332"/>
          </a:xfrm>
          <a:prstGeom prst="rect">
            <a:avLst/>
          </a:prstGeom>
          <a:noFill/>
        </p:spPr>
        <p:txBody>
          <a:bodyPr wrap="none" rtlCol="0">
            <a:spAutoFit/>
          </a:bodyPr>
          <a:lstStyle/>
          <a:p>
            <a:r>
              <a:rPr lang="en-US" dirty="0"/>
              <a:t>DO NOT MAKE DTM and TDM in normal circumstances.  This is just an example!!</a:t>
            </a:r>
          </a:p>
        </p:txBody>
      </p:sp>
    </p:spTree>
    <p:extLst>
      <p:ext uri="{BB962C8B-B14F-4D97-AF65-F5344CB8AC3E}">
        <p14:creationId xmlns:p14="http://schemas.microsoft.com/office/powerpoint/2010/main" val="395839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504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look at a term specifically</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
        <p:nvSpPr>
          <p:cNvPr id="4" name="Oval 3">
            <a:extLst>
              <a:ext uri="{FF2B5EF4-FFF2-40B4-BE49-F238E27FC236}">
                <a16:creationId xmlns:a16="http://schemas.microsoft.com/office/drawing/2014/main" id="{4B3A7418-A9C8-F073-649C-5F35C5C16798}"/>
              </a:ext>
            </a:extLst>
          </p:cNvPr>
          <p:cNvSpPr/>
          <p:nvPr/>
        </p:nvSpPr>
        <p:spPr>
          <a:xfrm>
            <a:off x="764286" y="2279904"/>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85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893100"/>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'offline', 0.10)</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results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(y=reorder(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3/26/23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Website has the highest word association with “offline”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660466"/>
            <a:ext cx="7630944" cy="646331"/>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"RT @</a:t>
            </a:r>
            <a:r>
              <a:rPr lang="en-US" dirty="0" err="1">
                <a:solidFill>
                  <a:schemeClr val="bg1"/>
                </a:solidFill>
                <a:ea typeface="Arial Unicode MS" panose="020B0604020202020204" pitchFamily="34" charset="-128"/>
                <a:cs typeface="Arial Unicode MS" panose="020B0604020202020204" pitchFamily="34" charset="-128"/>
              </a:rPr>
              <a:t>WatcherGuru</a:t>
            </a:r>
            <a:r>
              <a:rPr lang="en-US" dirty="0">
                <a:solidFill>
                  <a:schemeClr val="bg1"/>
                </a:solidFill>
                <a:ea typeface="Arial Unicode MS" panose="020B0604020202020204" pitchFamily="34" charset="-128"/>
                <a:cs typeface="Arial Unicode MS" panose="020B0604020202020204" pitchFamily="34" charset="-128"/>
              </a:rPr>
              <a:t>: JUST IN: Silicon Valley Bank $SIVB website is offline. https://</a:t>
            </a:r>
            <a:r>
              <a:rPr lang="en-US" dirty="0" err="1">
                <a:solidFill>
                  <a:schemeClr val="bg1"/>
                </a:solidFill>
                <a:ea typeface="Arial Unicode MS" panose="020B0604020202020204" pitchFamily="34" charset="-128"/>
                <a:cs typeface="Arial Unicode MS" panose="020B0604020202020204" pitchFamily="34" charset="-128"/>
              </a:rPr>
              <a:t>t.co</a:t>
            </a:r>
            <a:r>
              <a:rPr lang="en-US" dirty="0">
                <a:solidFill>
                  <a:schemeClr val="bg1"/>
                </a:solidFill>
                <a:ea typeface="Arial Unicode MS" panose="020B0604020202020204" pitchFamily="34" charset="-128"/>
                <a:cs typeface="Arial Unicode MS" panose="020B0604020202020204" pitchFamily="34" charset="-128"/>
              </a:rPr>
              <a:t>/IG15KPWytE"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2"/>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577ECC86-AF0D-38E5-D396-36225A7F4C54}"/>
              </a:ext>
            </a:extLst>
          </p:cNvPr>
          <p:cNvPicPr>
            <a:picLocks noChangeAspect="1"/>
          </p:cNvPicPr>
          <p:nvPr/>
        </p:nvPicPr>
        <p:blipFill>
          <a:blip r:embed="rId3"/>
          <a:stretch>
            <a:fillRect/>
          </a:stretch>
        </p:blipFill>
        <p:spPr>
          <a:xfrm>
            <a:off x="750658" y="1777720"/>
            <a:ext cx="7636814" cy="3818407"/>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3/26/23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48</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3/26/23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54</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56</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3/26/23</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3/26/23</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 </a:t>
            </a:r>
            <a:r>
              <a:rPr lang="en-US" i="1" dirty="0"/>
              <a:t>– we will focus on BOW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3BD597-4AD7-8FC0-AAAC-9B0E347CBB3F}"/>
              </a:ext>
            </a:extLst>
          </p:cNvPr>
          <p:cNvSpPr>
            <a:spLocks noGrp="1"/>
          </p:cNvSpPr>
          <p:nvPr>
            <p:ph type="dt" sz="half" idx="10"/>
          </p:nvPr>
        </p:nvSpPr>
        <p:spPr/>
        <p:txBody>
          <a:bodyPr/>
          <a:lstStyle/>
          <a:p>
            <a:fld id="{6700A58B-DD98-43D0-B791-721480A02982}" type="datetime1">
              <a:rPr lang="en-US" smtClean="0"/>
              <a:t>3/26/23</a:t>
            </a:fld>
            <a:endParaRPr lang="en-US"/>
          </a:p>
        </p:txBody>
      </p:sp>
      <p:sp>
        <p:nvSpPr>
          <p:cNvPr id="3" name="Title 2">
            <a:extLst>
              <a:ext uri="{FF2B5EF4-FFF2-40B4-BE49-F238E27FC236}">
                <a16:creationId xmlns:a16="http://schemas.microsoft.com/office/drawing/2014/main" id="{DC8C8AC9-9E77-3428-01F8-02B649C1D2F8}"/>
              </a:ext>
            </a:extLst>
          </p:cNvPr>
          <p:cNvSpPr>
            <a:spLocks noGrp="1"/>
          </p:cNvSpPr>
          <p:nvPr>
            <p:ph type="title"/>
          </p:nvPr>
        </p:nvSpPr>
        <p:spPr/>
        <p:txBody>
          <a:bodyPr/>
          <a:lstStyle/>
          <a:p>
            <a:r>
              <a:rPr lang="en-US" dirty="0"/>
              <a:t>GPT Glossary</a:t>
            </a:r>
          </a:p>
        </p:txBody>
      </p:sp>
      <p:sp>
        <p:nvSpPr>
          <p:cNvPr id="4" name="Slide Number Placeholder 3">
            <a:extLst>
              <a:ext uri="{FF2B5EF4-FFF2-40B4-BE49-F238E27FC236}">
                <a16:creationId xmlns:a16="http://schemas.microsoft.com/office/drawing/2014/main" id="{D8412984-EC1C-C234-6451-6D7F93F56A8C}"/>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4AC0FB6E-F792-41C0-5924-E0BC1264E54C}"/>
              </a:ext>
            </a:extLst>
          </p:cNvPr>
          <p:cNvSpPr>
            <a:spLocks noGrp="1"/>
          </p:cNvSpPr>
          <p:nvPr>
            <p:ph type="ftr" sz="quarter" idx="3"/>
          </p:nvPr>
        </p:nvSpPr>
        <p:spPr/>
        <p:txBody>
          <a:bodyPr/>
          <a:lstStyle/>
          <a:p>
            <a:r>
              <a:rPr lang="en-US"/>
              <a:t>Kwartler </a:t>
            </a:r>
            <a:endParaRPr lang="en-US" dirty="0"/>
          </a:p>
        </p:txBody>
      </p:sp>
      <p:sp>
        <p:nvSpPr>
          <p:cNvPr id="6" name="TextBox 5">
            <a:extLst>
              <a:ext uri="{FF2B5EF4-FFF2-40B4-BE49-F238E27FC236}">
                <a16:creationId xmlns:a16="http://schemas.microsoft.com/office/drawing/2014/main" id="{85038DD8-8A86-AF21-6A20-42495F01D5C8}"/>
              </a:ext>
            </a:extLst>
          </p:cNvPr>
          <p:cNvSpPr txBox="1"/>
          <p:nvPr/>
        </p:nvSpPr>
        <p:spPr>
          <a:xfrm>
            <a:off x="469339" y="1117903"/>
            <a:ext cx="5477077" cy="369332"/>
          </a:xfrm>
          <a:prstGeom prst="rect">
            <a:avLst/>
          </a:prstGeom>
          <a:noFill/>
        </p:spPr>
        <p:txBody>
          <a:bodyPr wrap="none" rtlCol="0">
            <a:spAutoFit/>
          </a:bodyPr>
          <a:lstStyle/>
          <a:p>
            <a:r>
              <a:rPr lang="en-US" dirty="0">
                <a:solidFill>
                  <a:schemeClr val="accent1"/>
                </a:solidFill>
              </a:rPr>
              <a:t>GPT</a:t>
            </a:r>
            <a:r>
              <a:rPr lang="en-US" dirty="0"/>
              <a:t> - GPT stands for Generative Pre-trained Transformer</a:t>
            </a:r>
          </a:p>
        </p:txBody>
      </p:sp>
      <p:sp>
        <p:nvSpPr>
          <p:cNvPr id="7" name="TextBox 6">
            <a:extLst>
              <a:ext uri="{FF2B5EF4-FFF2-40B4-BE49-F238E27FC236}">
                <a16:creationId xmlns:a16="http://schemas.microsoft.com/office/drawing/2014/main" id="{44079173-6671-CE59-B3AC-B000F7130FE0}"/>
              </a:ext>
            </a:extLst>
          </p:cNvPr>
          <p:cNvSpPr txBox="1"/>
          <p:nvPr/>
        </p:nvSpPr>
        <p:spPr>
          <a:xfrm>
            <a:off x="469340" y="1581395"/>
            <a:ext cx="7946379" cy="1477328"/>
          </a:xfrm>
          <a:prstGeom prst="rect">
            <a:avLst/>
          </a:prstGeom>
          <a:noFill/>
        </p:spPr>
        <p:txBody>
          <a:bodyPr wrap="square" rtlCol="0">
            <a:spAutoFit/>
          </a:bodyPr>
          <a:lstStyle/>
          <a:p>
            <a:r>
              <a:rPr lang="en-US" dirty="0">
                <a:solidFill>
                  <a:schemeClr val="accent1"/>
                </a:solidFill>
              </a:rPr>
              <a:t>Word Embedding </a:t>
            </a:r>
            <a:r>
              <a:rPr lang="en-US" dirty="0"/>
              <a:t>– </a:t>
            </a:r>
            <a:r>
              <a:rPr lang="en-US" dirty="0">
                <a:highlight>
                  <a:srgbClr val="C0C0C0"/>
                </a:highlight>
                <a:latin typeface="Consolas" panose="020B0609020204030204" pitchFamily="49" charset="0"/>
                <a:cs typeface="Consolas" panose="020B0609020204030204" pitchFamily="49" charset="0"/>
              </a:rPr>
              <a:t>library(text2vec) </a:t>
            </a:r>
            <a:r>
              <a:rPr lang="en-US" dirty="0"/>
              <a:t>representations of words, phrases and documents as vectors of real numbers. </a:t>
            </a:r>
            <a:r>
              <a:rPr lang="en-US" b="0" i="0" dirty="0">
                <a:effectLst/>
              </a:rPr>
              <a:t>It is a way of representing words and phrases as numerical values that can be used in machine learning algorithms. Word embeddings capture the context of words in a given corpus, allowing machines to understand the meaning of words in relation to each other.</a:t>
            </a:r>
            <a:endParaRPr lang="en-US" dirty="0"/>
          </a:p>
        </p:txBody>
      </p:sp>
      <p:sp>
        <p:nvSpPr>
          <p:cNvPr id="8" name="TextBox 7">
            <a:extLst>
              <a:ext uri="{FF2B5EF4-FFF2-40B4-BE49-F238E27FC236}">
                <a16:creationId xmlns:a16="http://schemas.microsoft.com/office/drawing/2014/main" id="{FE59E74E-E792-5AB4-FBF5-99E17F14C6CA}"/>
              </a:ext>
            </a:extLst>
          </p:cNvPr>
          <p:cNvSpPr txBox="1"/>
          <p:nvPr/>
        </p:nvSpPr>
        <p:spPr>
          <a:xfrm>
            <a:off x="469339" y="3058723"/>
            <a:ext cx="7946379" cy="1200329"/>
          </a:xfrm>
          <a:prstGeom prst="rect">
            <a:avLst/>
          </a:prstGeom>
          <a:noFill/>
        </p:spPr>
        <p:txBody>
          <a:bodyPr wrap="square" rtlCol="0">
            <a:spAutoFit/>
          </a:bodyPr>
          <a:lstStyle/>
          <a:p>
            <a:r>
              <a:rPr lang="en-US" dirty="0">
                <a:solidFill>
                  <a:schemeClr val="accent1"/>
                </a:solidFill>
              </a:rPr>
              <a:t>RNN</a:t>
            </a:r>
            <a:r>
              <a:rPr lang="en-US" dirty="0"/>
              <a:t>– </a:t>
            </a:r>
            <a:r>
              <a:rPr lang="en-US" dirty="0">
                <a:highlight>
                  <a:srgbClr val="C0C0C0"/>
                </a:highlight>
                <a:latin typeface="Consolas" panose="020B0609020204030204" pitchFamily="49" charset="0"/>
                <a:cs typeface="Consolas" panose="020B0609020204030204" pitchFamily="49" charset="0"/>
              </a:rPr>
              <a:t>library(</a:t>
            </a:r>
            <a:r>
              <a:rPr lang="en-US" dirty="0" err="1">
                <a:highlight>
                  <a:srgbClr val="C0C0C0"/>
                </a:highlight>
                <a:latin typeface="Consolas" panose="020B0609020204030204" pitchFamily="49" charset="0"/>
                <a:cs typeface="Consolas" panose="020B0609020204030204" pitchFamily="49" charset="0"/>
              </a:rPr>
              <a:t>keras</a:t>
            </a:r>
            <a:r>
              <a:rPr lang="en-US" dirty="0">
                <a:highlight>
                  <a:srgbClr val="C0C0C0"/>
                </a:highlight>
                <a:latin typeface="Consolas" panose="020B0609020204030204" pitchFamily="49" charset="0"/>
                <a:cs typeface="Consolas" panose="020B0609020204030204" pitchFamily="49" charset="0"/>
              </a:rPr>
              <a:t>) library(</a:t>
            </a:r>
            <a:r>
              <a:rPr lang="en-US" dirty="0" err="1">
                <a:highlight>
                  <a:srgbClr val="C0C0C0"/>
                </a:highlight>
                <a:latin typeface="Consolas" panose="020B0609020204030204" pitchFamily="49" charset="0"/>
                <a:cs typeface="Consolas" panose="020B0609020204030204" pitchFamily="49" charset="0"/>
              </a:rPr>
              <a:t>MXNet</a:t>
            </a:r>
            <a:r>
              <a:rPr lang="en-US" dirty="0">
                <a:highlight>
                  <a:srgbClr val="C0C0C0"/>
                </a:highlight>
                <a:latin typeface="Consolas" panose="020B0609020204030204" pitchFamily="49" charset="0"/>
                <a:cs typeface="Consolas" panose="020B0609020204030204" pitchFamily="49" charset="0"/>
              </a:rPr>
              <a:t>)?, library(</a:t>
            </a:r>
            <a:r>
              <a:rPr lang="en-US" dirty="0" err="1">
                <a:highlight>
                  <a:srgbClr val="C0C0C0"/>
                </a:highlight>
                <a:latin typeface="Consolas" panose="020B0609020204030204" pitchFamily="49" charset="0"/>
                <a:cs typeface="Consolas" panose="020B0609020204030204" pitchFamily="49" charset="0"/>
              </a:rPr>
              <a:t>rnn</a:t>
            </a:r>
            <a:r>
              <a:rPr lang="en-US" dirty="0">
                <a:highlight>
                  <a:srgbClr val="C0C0C0"/>
                </a:highlight>
                <a:latin typeface="Consolas" panose="020B0609020204030204" pitchFamily="49" charset="0"/>
                <a:cs typeface="Consolas" panose="020B0609020204030204" pitchFamily="49" charset="0"/>
              </a:rPr>
              <a:t>) </a:t>
            </a:r>
            <a:r>
              <a:rPr lang="en-US" dirty="0"/>
              <a:t>Recurrent neural network processes sequential data. As data passes through the neural network previous inputs are “remembered” and inform the next prediction. This differs from “feed forward” networks.  </a:t>
            </a:r>
          </a:p>
        </p:txBody>
      </p:sp>
      <p:sp>
        <p:nvSpPr>
          <p:cNvPr id="9" name="TextBox 8">
            <a:extLst>
              <a:ext uri="{FF2B5EF4-FFF2-40B4-BE49-F238E27FC236}">
                <a16:creationId xmlns:a16="http://schemas.microsoft.com/office/drawing/2014/main" id="{497C3721-0499-154D-2CA3-5570AF3FE95B}"/>
              </a:ext>
            </a:extLst>
          </p:cNvPr>
          <p:cNvSpPr txBox="1"/>
          <p:nvPr/>
        </p:nvSpPr>
        <p:spPr>
          <a:xfrm>
            <a:off x="469339" y="4384371"/>
            <a:ext cx="7946379" cy="1200329"/>
          </a:xfrm>
          <a:prstGeom prst="rect">
            <a:avLst/>
          </a:prstGeom>
          <a:noFill/>
        </p:spPr>
        <p:txBody>
          <a:bodyPr wrap="square" rtlCol="0">
            <a:spAutoFit/>
          </a:bodyPr>
          <a:lstStyle/>
          <a:p>
            <a:r>
              <a:rPr lang="en-US" dirty="0">
                <a:solidFill>
                  <a:schemeClr val="accent1"/>
                </a:solidFill>
              </a:rPr>
              <a:t>Language Transformers</a:t>
            </a:r>
            <a:r>
              <a:rPr lang="en-US" dirty="0"/>
              <a:t>– </a:t>
            </a:r>
            <a:r>
              <a:rPr lang="en-US" dirty="0">
                <a:highlight>
                  <a:srgbClr val="C0C0C0"/>
                </a:highlight>
                <a:latin typeface="Consolas" panose="020B0609020204030204" pitchFamily="49" charset="0"/>
                <a:cs typeface="Consolas" panose="020B0609020204030204" pitchFamily="49" charset="0"/>
              </a:rPr>
              <a:t>library(transformer) </a:t>
            </a:r>
            <a:r>
              <a:rPr lang="en-US" dirty="0"/>
              <a:t>convert natural language into another form of language. It can be used to translate text from one language to another, or to convert text into a different format such as HTML or a description into a coding language.</a:t>
            </a:r>
          </a:p>
        </p:txBody>
      </p:sp>
      <p:sp>
        <p:nvSpPr>
          <p:cNvPr id="10" name="Rectangle 9">
            <a:extLst>
              <a:ext uri="{FF2B5EF4-FFF2-40B4-BE49-F238E27FC236}">
                <a16:creationId xmlns:a16="http://schemas.microsoft.com/office/drawing/2014/main" id="{C6C89E9D-2515-A7B1-402D-35F9A8F53381}"/>
              </a:ext>
            </a:extLst>
          </p:cNvPr>
          <p:cNvSpPr/>
          <p:nvPr/>
        </p:nvSpPr>
        <p:spPr>
          <a:xfrm>
            <a:off x="469339" y="5793897"/>
            <a:ext cx="7946379"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Because of the size of the data, and speed, you wouldn’t build a GPT in R.</a:t>
            </a:r>
          </a:p>
        </p:txBody>
      </p:sp>
    </p:spTree>
    <p:extLst>
      <p:ext uri="{BB962C8B-B14F-4D97-AF65-F5344CB8AC3E}">
        <p14:creationId xmlns:p14="http://schemas.microsoft.com/office/powerpoint/2010/main" val="75933802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3914</TotalTime>
  <Words>3876</Words>
  <Application>Microsoft Macintosh PowerPoint</Application>
  <PresentationFormat>On-screen Show (4:3)</PresentationFormat>
  <Paragraphs>861</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 Unicode MS</vt:lpstr>
      <vt:lpstr>Arial</vt:lpstr>
      <vt:lpstr>Calibri</vt:lpstr>
      <vt:lpstr>Calibri Light</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 – we will focus on BOW</vt:lpstr>
      <vt:lpstr>GPT Glossary</vt:lpstr>
      <vt:lpstr>Vector/Pattern/DNN – Generative [GPT]</vt:lpstr>
      <vt:lpstr>Generative [GPT]</vt:lpstr>
      <vt:lpstr>NLP/TM Challenges - Disambiguation</vt:lpstr>
      <vt:lpstr>NLP is hard!</vt:lpstr>
      <vt:lpstr>Why text mining is an art &amp; science?</vt:lpstr>
      <vt:lpstr>Channel affects language</vt:lpstr>
      <vt:lpstr>Messenger affects language</vt:lpstr>
      <vt:lpstr>Hipster expression is evolving rapidly due to technology.</vt:lpstr>
      <vt:lpstr>Gen Y/Z expression is evolving rapidly due to technology.</vt:lpstr>
      <vt:lpstr>Audience affects language</vt:lpstr>
      <vt:lpstr>A safe/supportive learning environment</vt:lpstr>
      <vt:lpstr>A_Keyword_Scanning_revised.R</vt:lpstr>
      <vt:lpstr>Let’s Practice!</vt:lpstr>
      <vt:lpstr>Remember This?</vt:lpstr>
      <vt:lpstr>R for Cleaning Steps</vt:lpstr>
      <vt:lpstr>Library TM Functions</vt:lpstr>
      <vt:lpstr>Custom Functions in 2_Cleaning_and_Frequency_Count.R</vt:lpstr>
      <vt:lpstr>Nuances &amp; Inputs for Setting Up a TM Project</vt:lpstr>
      <vt:lpstr>For Bag of Words, how is data organized?</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128</cp:revision>
  <cp:lastPrinted>2018-11-26T18:56:28Z</cp:lastPrinted>
  <dcterms:created xsi:type="dcterms:W3CDTF">2018-05-23T17:24:59Z</dcterms:created>
  <dcterms:modified xsi:type="dcterms:W3CDTF">2023-03-27T02:37:49Z</dcterms:modified>
</cp:coreProperties>
</file>